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3" r:id="rId2"/>
    <p:sldId id="301" r:id="rId3"/>
    <p:sldId id="372" r:id="rId4"/>
    <p:sldId id="373" r:id="rId5"/>
    <p:sldId id="377" r:id="rId6"/>
    <p:sldId id="378" r:id="rId7"/>
    <p:sldId id="375" r:id="rId8"/>
    <p:sldId id="379" r:id="rId9"/>
    <p:sldId id="380" r:id="rId10"/>
    <p:sldId id="381" r:id="rId11"/>
    <p:sldId id="382" r:id="rId12"/>
    <p:sldId id="383" r:id="rId13"/>
    <p:sldId id="3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>
        <p:scale>
          <a:sx n="89" d="100"/>
          <a:sy n="89" d="100"/>
        </p:scale>
        <p:origin x="1326" y="-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7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C</a:t>
            </a: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РЕДСТВА ИНДИВИДУАЛЬНОЙ МОБИЛЬНОСТИ </a:t>
            </a:r>
            <a:endParaRPr lang="ru-RU" sz="3600" dirty="0">
              <a:solidFill>
                <a:srgbClr val="005B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294889" y="83354"/>
            <a:ext cx="6749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Приоритет пешеходов перед </a:t>
            </a:r>
            <a:r>
              <a:rPr lang="ru-RU" sz="24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СИМ: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366889" y="545019"/>
            <a:ext cx="6902718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П. 24.6 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ПДД РФ</a:t>
            </a:r>
          </a:p>
          <a:p>
            <a:pPr eaLnBrk="1" hangingPunct="1">
              <a:defRPr/>
            </a:pP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Если 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велосипедиста или лица, использующего для передвижения средство индивидуальной мобильности, в случаях, предусмотренных настоящими Правилами, по тротуару, пешеходной дорожке, обочине или в пределах пешеходных зон (включая велосипедные дорожки, находящиеся в пешеходных зонах) подвергает опасности или создает помехи для движения пешеходов, велосипедист должен спешиться и руководствоваться требованиями, предусмотренными настоящими Правилами для движения пешеходов, </a:t>
            </a:r>
            <a:r>
              <a:rPr lang="ru-RU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а лицо, использующее для передвижения средство индивидуальной мобильности, спешиться или снизить скорость до скорости, не превышающей скорость движения пешеходов</a:t>
            </a:r>
            <a:r>
              <a:rPr lang="ru-RU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ru-RU" altLang="zh-CN" b="1" u="sng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6889" y="64668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32" y="4486714"/>
            <a:ext cx="3722146" cy="22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58622" y="297943"/>
            <a:ext cx="6749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Приоритет СИМ при выезде из жилой </a:t>
            </a:r>
            <a:r>
              <a:rPr lang="ru-RU" sz="24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зоны: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430050" y="936502"/>
            <a:ext cx="6902718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П. 17.3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ПДД РФ </a:t>
            </a:r>
          </a:p>
          <a:p>
            <a:pPr eaLnBrk="1" hangingPunct="1">
              <a:defRPr/>
            </a:pP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При выезде из жилой зоны водители и лица, использующие для передвижения средства индивидуальной мобильности, 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уступить дорогу другим участникам дорожного движения</a:t>
            </a:r>
            <a:endParaRPr lang="ru-RU" altLang="zh-CN" b="1" u="sng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70050" y="102476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96" y="2648010"/>
            <a:ext cx="5142143" cy="289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9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250050" y="105704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Сигналы светофоров для </a:t>
            </a:r>
            <a:r>
              <a:rPr lang="ru-RU" sz="28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СИМ: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337078" y="626589"/>
            <a:ext cx="6902718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П. 6.5</a:t>
            </a:r>
            <a:r>
              <a:rPr lang="ru-RU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ПДД РФ </a:t>
            </a:r>
          </a:p>
          <a:p>
            <a:pPr eaLnBrk="1" hangingPunct="1">
              <a:defRPr/>
            </a:pPr>
            <a:r>
              <a:rPr lang="ru-RU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Если </a:t>
            </a:r>
            <a:r>
              <a:rPr lang="ru-RU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сигнал светофора выполнен в виде силуэта пешехода, то его действие распространяется только на пешеходов. Если сигнал светофора выполнен в виде велосипеда, то его действие распространяется на велосипедистов и водителей мопедов, движущихся по велосипедной полосе. </a:t>
            </a:r>
            <a:r>
              <a:rPr lang="ru-RU" sz="16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Лица, использующие для передвижения средства индивидуальной мобильности в соответствии с пунктом 24.21 настоящих Правил, должны руководствоваться сигналами светофора в виде силуэта пешехода либо велосипеда при их движении соответственно по тротуару, пешеходной дорожке либо по велосипедной, </a:t>
            </a:r>
            <a:r>
              <a:rPr lang="ru-RU" sz="1600" b="1" u="sng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велопешеходной</a:t>
            </a:r>
            <a:r>
              <a:rPr lang="ru-RU" sz="16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дорожкам, полосе для велосипедистов. При этом зеленый сигнал разрешает, а красный сигнал запрещает движение пешеходов, велосипедистов и лиц, использующих для передвижения средства индивидуальной мобильности</a:t>
            </a:r>
            <a:endParaRPr lang="ru-RU" altLang="zh-CN" sz="1600" b="1" u="sng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63725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13" y="4500477"/>
            <a:ext cx="3387965" cy="225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4388" y="-26858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Благодарим за внимание!</a:t>
            </a:r>
            <a:endParaRPr lang="ru-RU" sz="3600" dirty="0">
              <a:solidFill>
                <a:srgbClr val="005B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1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5253" y="495759"/>
            <a:ext cx="684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noProof="0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Согласно п. 1.2 Правил дорожного движения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65253" y="1026502"/>
            <a:ext cx="6846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К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пешеходам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приравниваются лица, передвигающиеся в инвалидных колясках, ведущие велосипед, мопед, мотоцикл, везущие санки, тележку детскую или инвалидную коляску, а также использующие для передвижения роликовые коньки, самокаты и иные аналогичные средства.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61" y="3794158"/>
            <a:ext cx="4293651" cy="289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924461" y="3315129"/>
            <a:ext cx="5360180" cy="314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215471" y="134071"/>
            <a:ext cx="7028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noProof="0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Средство индивидуальной мобильности – </a:t>
            </a:r>
            <a:r>
              <a:rPr lang="ru-RU" sz="2400" noProof="0" dirty="0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транспортное средство, имеющее одно или несколько колес (роликов), предназначенные для индивидуального передвижения человека посредством использования двигателя (двигателей) (</a:t>
            </a:r>
            <a:r>
              <a:rPr lang="ru-RU" sz="2400" noProof="0" dirty="0" err="1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электросамокаты</a:t>
            </a:r>
            <a:r>
              <a:rPr lang="ru-RU" sz="2400" noProof="0" dirty="0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, </a:t>
            </a:r>
            <a:r>
              <a:rPr lang="ru-RU" sz="2400" noProof="0" dirty="0" err="1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электроскейтборды</a:t>
            </a:r>
            <a:r>
              <a:rPr lang="ru-RU" sz="2400" noProof="0" dirty="0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, </a:t>
            </a:r>
            <a:r>
              <a:rPr lang="ru-RU" sz="2400" noProof="0" dirty="0" err="1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гироскутеры</a:t>
            </a:r>
            <a:r>
              <a:rPr lang="ru-RU" sz="2400" noProof="0" dirty="0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, </a:t>
            </a:r>
            <a:r>
              <a:rPr lang="ru-RU" sz="2400" noProof="0" dirty="0" err="1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сегвеи</a:t>
            </a:r>
            <a:r>
              <a:rPr lang="ru-RU" sz="2400" noProof="0" dirty="0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, </a:t>
            </a:r>
            <a:r>
              <a:rPr lang="ru-RU" sz="2400" noProof="0" dirty="0" err="1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моноколеса</a:t>
            </a:r>
            <a:r>
              <a:rPr lang="ru-RU" sz="2400" noProof="0" dirty="0" smtClean="0"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 и иные аналогичные средства.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" y="95259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31236" y="477079"/>
            <a:ext cx="6854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noProof="0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Инфраструктура для СИМ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667" t="16369" r="14204" b="15672"/>
          <a:stretch/>
        </p:blipFill>
        <p:spPr>
          <a:xfrm>
            <a:off x="369158" y="1600200"/>
            <a:ext cx="8372416" cy="43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" y="95259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350572" y="169047"/>
            <a:ext cx="6898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noProof="0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Алгоритм использования СИМ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874" t="16444" r="14375" b="15334"/>
          <a:stretch/>
        </p:blipFill>
        <p:spPr>
          <a:xfrm>
            <a:off x="323603" y="1800095"/>
            <a:ext cx="8504799" cy="45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" y="95259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286026" y="406516"/>
            <a:ext cx="6898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noProof="0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Новые дорожные знаки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473" t="13725" r="14000" b="15247"/>
          <a:stretch/>
        </p:blipFill>
        <p:spPr>
          <a:xfrm>
            <a:off x="268186" y="1570616"/>
            <a:ext cx="8672441" cy="46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99439" y="-14082"/>
            <a:ext cx="674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запрещено водителям средств индивидуальной мобильности? </a:t>
            </a:r>
            <a:endParaRPr lang="ru-RU" sz="1600" b="1" dirty="0" smtClean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z="1600" b="1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24.8 ПДД </a:t>
            </a:r>
            <a:r>
              <a:rPr lang="ru-RU" sz="16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РФ </a:t>
            </a:r>
          </a:p>
          <a:p>
            <a:pPr lvl="0">
              <a:defRPr/>
            </a:pPr>
            <a:r>
              <a:rPr lang="ru-RU" sz="16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</a:t>
            </a:r>
            <a:r>
              <a:rPr lang="ru-RU" sz="1600" b="1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лицам, использующим для передвижения средства индивидуальной мобильности, и водителям мопедов запрещается: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671321" y="1271658"/>
            <a:ext cx="627801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Управлять </a:t>
            </a:r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велосипедом, мопедом и средством индивидуальной мобильности (при наличии руля), не держась за руль хотя бы одной рукой;</a:t>
            </a:r>
            <a:endParaRPr lang="ru-RU" altLang="zh-CN" sz="1400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214151" y="1414062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37845" y="2117145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54467" y="2731888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54467" y="3437890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83019" y="4114294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289689" y="5231973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298209" y="5931597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671321" y="2017918"/>
            <a:ext cx="627801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Перевозить </a:t>
            </a:r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груз, который выступает более чем на 0,5 м по длине или ширине за габариты, или груз, мешающий управлению;</a:t>
            </a:r>
            <a:endParaRPr lang="ru-RU" altLang="zh-CN" sz="1400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 flipH="1">
            <a:off x="686467" y="2670251"/>
            <a:ext cx="627801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Перевозить </a:t>
            </a:r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пассажиров, если это не предусмотрено оборудованием или конструкцией велосипеда или средства индивидуальной мобильности;</a:t>
            </a:r>
            <a:endParaRPr lang="ru-RU" altLang="zh-CN" sz="1400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713478" y="3347907"/>
            <a:ext cx="627801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Перевозить </a:t>
            </a:r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детей до 7 лет при отсутствии специально оборудованных для них мест;</a:t>
            </a:r>
            <a:endParaRPr lang="ru-RU" altLang="zh-CN" sz="1400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671321" y="3926095"/>
            <a:ext cx="6278010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b="1" kern="0" dirty="0" smtClean="0"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Поворачивать </a:t>
            </a:r>
            <a:r>
              <a:rPr lang="ru-RU" altLang="zh-CN" sz="1400" b="1" kern="0" dirty="0"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налево или разворачиваться на дорогах с трамвайным </a:t>
            </a:r>
          </a:p>
          <a:p>
            <a:pPr eaLnBrk="1" hangingPunct="1">
              <a:defRPr/>
            </a:pPr>
            <a:r>
              <a:rPr lang="ru-RU" altLang="zh-CN" sz="1400" b="1" kern="0" dirty="0"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движением и на дорогах, имеющих более одной полосы для движения </a:t>
            </a:r>
          </a:p>
          <a:p>
            <a:pPr eaLnBrk="1" hangingPunct="1">
              <a:defRPr/>
            </a:pPr>
            <a:r>
              <a:rPr lang="ru-RU" altLang="zh-CN" sz="1400" b="1" kern="0" dirty="0"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в данном направлении (кроме случаев, когда из правой полосы разрешен </a:t>
            </a:r>
            <a:r>
              <a:rPr lang="ru-RU" altLang="zh-CN" sz="1400" b="1" kern="0" dirty="0" smtClean="0"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поворот </a:t>
            </a:r>
            <a:r>
              <a:rPr lang="ru-RU" altLang="zh-CN" sz="1400" b="1" kern="0" dirty="0"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налево, и за исключением дорог, находящихся в велосипедных </a:t>
            </a:r>
            <a:r>
              <a:rPr lang="ru-RU" altLang="zh-CN" sz="1400" b="1" kern="0" dirty="0" smtClean="0"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зонах</a:t>
            </a:r>
            <a:r>
              <a:rPr lang="ru-RU" altLang="zh-CN" sz="1400" b="1" kern="0" dirty="0"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);</a:t>
            </a:r>
            <a:endParaRPr lang="ru-RU" altLang="zh-CN" sz="1400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 flipH="1">
            <a:off x="686467" y="5163709"/>
            <a:ext cx="627801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Двигаться </a:t>
            </a:r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дороге без застегнутого мотошлема (для водителей мопедов);</a:t>
            </a:r>
            <a:endParaRPr lang="ru-RU" altLang="zh-CN" sz="1400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 flipH="1">
            <a:off x="741545" y="5903148"/>
            <a:ext cx="627801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ересекать </a:t>
            </a:r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дорогу по пешеходным переходам.</a:t>
            </a:r>
            <a:endParaRPr lang="ru-RU" altLang="zh-CN" sz="1400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41" grpId="0"/>
      <p:bldP spid="45" grpId="0"/>
      <p:bldP spid="46" grpId="0"/>
      <p:bldP spid="47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99439" y="356551"/>
            <a:ext cx="6749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Обозначение </a:t>
            </a:r>
            <a:r>
              <a:rPr lang="ru-RU" sz="2400" b="1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СИМ в светлое время </a:t>
            </a:r>
            <a:r>
              <a:rPr lang="ru-RU" sz="24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суток: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533712" y="972350"/>
            <a:ext cx="6278010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П. 19.5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ПДД РФ </a:t>
            </a:r>
          </a:p>
          <a:p>
            <a:pPr eaLnBrk="1" hangingPunct="1">
              <a:defRPr/>
            </a:pP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светлое время суток на всех движущихся транспортных средствах (кроме велосипедов) с целью их обозначения должны включаться фары ближнего света или дневные ходовые огни.</a:t>
            </a:r>
            <a:endParaRPr lang="ru-RU" altLang="zh-CN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13926" y="1059176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13926" y="3429000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005BAA"/>
                </a:solidFill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005BAA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68941" y="2608303"/>
            <a:ext cx="6586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Обозначение СИМ в темное время </a:t>
            </a:r>
            <a:r>
              <a:rPr lang="ru-RU" sz="24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суток: </a:t>
            </a:r>
            <a:endParaRPr lang="ru-RU" sz="2400" b="1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526177" y="3345174"/>
            <a:ext cx="6571447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П. 19.1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ПДД РФ </a:t>
            </a:r>
          </a:p>
          <a:p>
            <a:pPr eaLnBrk="1" hangingPunct="1">
              <a:defRPr/>
            </a:pP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темное время суток и в условиях недостаточной видимости независимо от освещения дороги, а также в тоннелях на движущемся транспортном средстве должны быть включены следующие световые приборы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 на 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всех механических транспортных средствах - фары дальнего или ближнего света, на велосипедах и </a:t>
            </a:r>
            <a:r>
              <a:rPr lang="ru-RU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средствах индивидуальной мобильности - фары или фонари,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на гужевых повозках - фонари (при их наличии);</a:t>
            </a:r>
            <a:endParaRPr lang="ru-RU" altLang="zh-CN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229381" y="136481"/>
            <a:ext cx="6749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Скорость движения СИМ: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482891" y="589040"/>
            <a:ext cx="6578652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П. 24.6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ПДД РФ </a:t>
            </a:r>
          </a:p>
          <a:p>
            <a:pPr eaLnBrk="1" hangingPunct="1">
              <a:defRPr/>
            </a:pPr>
            <a:r>
              <a:rPr lang="ru-RU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</a:t>
            </a:r>
            <a:r>
              <a:rPr lang="ru-RU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лиц, использующих для передвижения средства индивидуальной мобильности, разрешается со скоростью не более 25 км/ч. </a:t>
            </a:r>
            <a:r>
              <a:rPr lang="ru-RU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Важно понимать, что 25 км/ч - это максимальная скорость, однако на некоторых участках дорог могут быть установлены дополнительные ограничения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  <a:p>
            <a:pPr eaLnBrk="1" hangingPunct="1">
              <a:defRPr/>
            </a:pPr>
            <a:endParaRPr lang="ru-RU" altLang="zh-CN" b="1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  <a:p>
            <a:pPr eaLnBrk="1" hangingPunct="1">
              <a:defRPr/>
            </a:pPr>
            <a:r>
              <a:rPr lang="ru-RU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Например, в жилых зонах и на дворовых территориях любое транспортное средство (в том числе и СИМ) не должно превышать скорость 20 км/ч (пункт 10.2 </a:t>
            </a:r>
            <a:r>
              <a:rPr lang="ru-RU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ПДД РФ).</a:t>
            </a:r>
            <a:endParaRPr lang="ru-RU" altLang="zh-CN" b="1" u="sng" kern="0" dirty="0">
              <a:latin typeface="Segoe UI Semibold" panose="020B0702040204020203" pitchFamily="34" charset="0"/>
              <a:ea typeface="微软雅黑" pitchFamily="34" charset="-122"/>
              <a:cs typeface="Segoe UI Semibold" panose="020B07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74306" y="752358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81" y="3862672"/>
            <a:ext cx="4139831" cy="289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8780</TotalTime>
  <Words>720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CРЕДСТВА ИНДИВИДУАЛЬНОЙ МОБИЛЬНОСТИ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Anton</cp:lastModifiedBy>
  <cp:revision>296</cp:revision>
  <dcterms:created xsi:type="dcterms:W3CDTF">2019-08-19T07:52:16Z</dcterms:created>
  <dcterms:modified xsi:type="dcterms:W3CDTF">2024-08-27T19:57:36Z</dcterms:modified>
</cp:coreProperties>
</file>